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20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1CE27C-728C-44D5-A7AD-E5086F64BB0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C76FBE4-67D2-4AEB-A1B8-B134959EAD14}">
      <dgm:prSet phldrT="[Text]" custT="1"/>
      <dgm:spPr/>
      <dgm:t>
        <a:bodyPr/>
        <a:lstStyle/>
        <a:p>
          <a:r>
            <a:rPr lang="en-US" sz="1200" dirty="0" smtClean="0"/>
            <a:t>1821: Mexico permits moses Austin and 300 us families to settle in Texas</a:t>
          </a:r>
          <a:endParaRPr lang="en-US" sz="1200" dirty="0"/>
        </a:p>
      </dgm:t>
    </dgm:pt>
    <dgm:pt modelId="{BBDF2B86-7AB5-4CEA-BAC6-E67AA7FFF09C}" type="parTrans" cxnId="{68756BC0-864A-4A87-BF3F-284F4B726459}">
      <dgm:prSet/>
      <dgm:spPr/>
      <dgm:t>
        <a:bodyPr/>
        <a:lstStyle/>
        <a:p>
          <a:endParaRPr lang="en-US"/>
        </a:p>
      </dgm:t>
    </dgm:pt>
    <dgm:pt modelId="{5CB47E36-6BA0-4220-A5E7-5A379EEEC3F9}" type="sibTrans" cxnId="{68756BC0-864A-4A87-BF3F-284F4B726459}">
      <dgm:prSet/>
      <dgm:spPr/>
      <dgm:t>
        <a:bodyPr/>
        <a:lstStyle/>
        <a:p>
          <a:endParaRPr lang="en-US"/>
        </a:p>
      </dgm:t>
    </dgm:pt>
    <dgm:pt modelId="{ED2E313D-DB51-408F-8B77-110732413EAD}">
      <dgm:prSet phldrT="[Text]" custT="1"/>
      <dgm:spPr/>
      <dgm:t>
        <a:bodyPr/>
        <a:lstStyle/>
        <a:p>
          <a:r>
            <a:rPr lang="en-US" sz="1000" dirty="0" smtClean="0"/>
            <a:t>1807: Gunpowder Ship explodes in Leiden Neth, 150 people die, Us Coast survey authorized by Napoleon.</a:t>
          </a:r>
          <a:endParaRPr lang="en-US" sz="1000" dirty="0"/>
        </a:p>
      </dgm:t>
    </dgm:pt>
    <dgm:pt modelId="{70B03CAD-2A68-4B55-937F-7270E0FD55EE}" type="parTrans" cxnId="{E4415EF7-8367-4192-BDEF-C9732F778E80}">
      <dgm:prSet/>
      <dgm:spPr/>
      <dgm:t>
        <a:bodyPr/>
        <a:lstStyle/>
        <a:p>
          <a:endParaRPr lang="en-US"/>
        </a:p>
      </dgm:t>
    </dgm:pt>
    <dgm:pt modelId="{E9C4549D-3B39-458B-8831-91C97131794C}" type="sibTrans" cxnId="{E4415EF7-8367-4192-BDEF-C9732F778E80}">
      <dgm:prSet/>
      <dgm:spPr/>
      <dgm:t>
        <a:bodyPr/>
        <a:lstStyle/>
        <a:p>
          <a:endParaRPr lang="en-US"/>
        </a:p>
      </dgm:t>
    </dgm:pt>
    <dgm:pt modelId="{16D50176-FA66-43A2-B8F3-7EA32A6ABE76}">
      <dgm:prSet phldrT="[Text]" custT="1"/>
      <dgm:spPr/>
      <dgm:t>
        <a:bodyPr/>
        <a:lstStyle/>
        <a:p>
          <a:r>
            <a:rPr lang="en-US" sz="1200" dirty="0" smtClean="0"/>
            <a:t>1816: France decrees Bonaparte family excluded from the country forever.</a:t>
          </a:r>
        </a:p>
      </dgm:t>
    </dgm:pt>
    <dgm:pt modelId="{7CEC4D60-03B5-41A2-9930-07A262EE8B40}" type="parTrans" cxnId="{2EC6BF8A-C7DE-42B4-A9D1-32A0DF9AFD40}">
      <dgm:prSet/>
      <dgm:spPr/>
      <dgm:t>
        <a:bodyPr/>
        <a:lstStyle/>
        <a:p>
          <a:endParaRPr lang="en-US"/>
        </a:p>
      </dgm:t>
    </dgm:pt>
    <dgm:pt modelId="{639E8313-A654-4F37-95C3-1F1F252E84C9}" type="sibTrans" cxnId="{2EC6BF8A-C7DE-42B4-A9D1-32A0DF9AFD40}">
      <dgm:prSet/>
      <dgm:spPr/>
      <dgm:t>
        <a:bodyPr/>
        <a:lstStyle/>
        <a:p>
          <a:endParaRPr lang="en-US"/>
        </a:p>
      </dgm:t>
    </dgm:pt>
    <dgm:pt modelId="{61375A92-875F-4B1F-A4AE-0E7B4D6072E3}" type="pres">
      <dgm:prSet presAssocID="{781CE27C-728C-44D5-A7AD-E5086F64BB09}" presName="Name0" presStyleCnt="0">
        <dgm:presLayoutVars>
          <dgm:dir/>
          <dgm:animLvl val="lvl"/>
          <dgm:resizeHandles val="exact"/>
        </dgm:presLayoutVars>
      </dgm:prSet>
      <dgm:spPr/>
    </dgm:pt>
    <dgm:pt modelId="{920D5367-9A01-4DF0-B6D2-9B6E66A7CB26}" type="pres">
      <dgm:prSet presAssocID="{EC76FBE4-67D2-4AEB-A1B8-B134959EAD1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2E7C8-AC6E-47E2-81F7-97E2154548AE}" type="pres">
      <dgm:prSet presAssocID="{5CB47E36-6BA0-4220-A5E7-5A379EEEC3F9}" presName="parTxOnlySpace" presStyleCnt="0"/>
      <dgm:spPr/>
    </dgm:pt>
    <dgm:pt modelId="{D10881BA-7E81-49CA-9889-B74059E4D5A0}" type="pres">
      <dgm:prSet presAssocID="{ED2E313D-DB51-408F-8B77-110732413EAD}" presName="parTxOnly" presStyleLbl="node1" presStyleIdx="1" presStyleCnt="3" custScaleY="1027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801C6-0601-43F8-BDBF-AE35EA364967}" type="pres">
      <dgm:prSet presAssocID="{E9C4549D-3B39-458B-8831-91C97131794C}" presName="parTxOnlySpace" presStyleCnt="0"/>
      <dgm:spPr/>
    </dgm:pt>
    <dgm:pt modelId="{2EA3B999-E72C-4751-8A3D-4F24ACFF1F1A}" type="pres">
      <dgm:prSet presAssocID="{16D50176-FA66-43A2-B8F3-7EA32A6ABE7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C6BF8A-C7DE-42B4-A9D1-32A0DF9AFD40}" srcId="{781CE27C-728C-44D5-A7AD-E5086F64BB09}" destId="{16D50176-FA66-43A2-B8F3-7EA32A6ABE76}" srcOrd="2" destOrd="0" parTransId="{7CEC4D60-03B5-41A2-9930-07A262EE8B40}" sibTransId="{639E8313-A654-4F37-95C3-1F1F252E84C9}"/>
    <dgm:cxn modelId="{170D58D6-01CF-4656-AB2B-4F2BBE6EA360}" type="presOf" srcId="{16D50176-FA66-43A2-B8F3-7EA32A6ABE76}" destId="{2EA3B999-E72C-4751-8A3D-4F24ACFF1F1A}" srcOrd="0" destOrd="0" presId="urn:microsoft.com/office/officeart/2005/8/layout/chevron1"/>
    <dgm:cxn modelId="{7243EFD1-E746-4540-9225-CE63208546F4}" type="presOf" srcId="{781CE27C-728C-44D5-A7AD-E5086F64BB09}" destId="{61375A92-875F-4B1F-A4AE-0E7B4D6072E3}" srcOrd="0" destOrd="0" presId="urn:microsoft.com/office/officeart/2005/8/layout/chevron1"/>
    <dgm:cxn modelId="{E9AA158D-1A4E-49BB-AA56-ADA1389591D7}" type="presOf" srcId="{ED2E313D-DB51-408F-8B77-110732413EAD}" destId="{D10881BA-7E81-49CA-9889-B74059E4D5A0}" srcOrd="0" destOrd="0" presId="urn:microsoft.com/office/officeart/2005/8/layout/chevron1"/>
    <dgm:cxn modelId="{ACB064B9-683A-471D-96FB-B5A910A3C491}" type="presOf" srcId="{EC76FBE4-67D2-4AEB-A1B8-B134959EAD14}" destId="{920D5367-9A01-4DF0-B6D2-9B6E66A7CB26}" srcOrd="0" destOrd="0" presId="urn:microsoft.com/office/officeart/2005/8/layout/chevron1"/>
    <dgm:cxn modelId="{E4415EF7-8367-4192-BDEF-C9732F778E80}" srcId="{781CE27C-728C-44D5-A7AD-E5086F64BB09}" destId="{ED2E313D-DB51-408F-8B77-110732413EAD}" srcOrd="1" destOrd="0" parTransId="{70B03CAD-2A68-4B55-937F-7270E0FD55EE}" sibTransId="{E9C4549D-3B39-458B-8831-91C97131794C}"/>
    <dgm:cxn modelId="{68756BC0-864A-4A87-BF3F-284F4B726459}" srcId="{781CE27C-728C-44D5-A7AD-E5086F64BB09}" destId="{EC76FBE4-67D2-4AEB-A1B8-B134959EAD14}" srcOrd="0" destOrd="0" parTransId="{BBDF2B86-7AB5-4CEA-BAC6-E67AA7FFF09C}" sibTransId="{5CB47E36-6BA0-4220-A5E7-5A379EEEC3F9}"/>
    <dgm:cxn modelId="{F5D72AEB-FB53-4EC1-B748-A9D49DD56275}" type="presParOf" srcId="{61375A92-875F-4B1F-A4AE-0E7B4D6072E3}" destId="{920D5367-9A01-4DF0-B6D2-9B6E66A7CB26}" srcOrd="0" destOrd="0" presId="urn:microsoft.com/office/officeart/2005/8/layout/chevron1"/>
    <dgm:cxn modelId="{F27EA8D4-EBAE-4623-9229-D4B367D93B63}" type="presParOf" srcId="{61375A92-875F-4B1F-A4AE-0E7B4D6072E3}" destId="{BFA2E7C8-AC6E-47E2-81F7-97E2154548AE}" srcOrd="1" destOrd="0" presId="urn:microsoft.com/office/officeart/2005/8/layout/chevron1"/>
    <dgm:cxn modelId="{1D46479F-B866-47F5-9C2B-5C8D930295C2}" type="presParOf" srcId="{61375A92-875F-4B1F-A4AE-0E7B4D6072E3}" destId="{D10881BA-7E81-49CA-9889-B74059E4D5A0}" srcOrd="2" destOrd="0" presId="urn:microsoft.com/office/officeart/2005/8/layout/chevron1"/>
    <dgm:cxn modelId="{BA01C2BC-5A6C-4771-80EE-11950DED012A}" type="presParOf" srcId="{61375A92-875F-4B1F-A4AE-0E7B4D6072E3}" destId="{302801C6-0601-43F8-BDBF-AE35EA364967}" srcOrd="3" destOrd="0" presId="urn:microsoft.com/office/officeart/2005/8/layout/chevron1"/>
    <dgm:cxn modelId="{2C07E00B-1921-4DF5-AB57-A9FFF85EFD92}" type="presParOf" srcId="{61375A92-875F-4B1F-A4AE-0E7B4D6072E3}" destId="{2EA3B999-E72C-4751-8A3D-4F24ACFF1F1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7B13B5-ADE4-47A8-9585-B6EB6446505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23AD252-43CA-46C2-9209-8924C63B0034}">
      <dgm:prSet phldrT="[Text]" custT="1"/>
      <dgm:spPr/>
      <dgm:t>
        <a:bodyPr/>
        <a:lstStyle/>
        <a:p>
          <a:r>
            <a:rPr lang="en-US" sz="1200" dirty="0" smtClean="0"/>
            <a:t>1822:1</a:t>
          </a:r>
          <a:r>
            <a:rPr lang="en-US" sz="1200" baseline="30000" dirty="0" smtClean="0"/>
            <a:t>st</a:t>
          </a:r>
          <a:r>
            <a:rPr lang="en-US" sz="1200" dirty="0" smtClean="0"/>
            <a:t> printing in Hawaii</a:t>
          </a:r>
          <a:endParaRPr lang="en-US" sz="1200" dirty="0"/>
        </a:p>
      </dgm:t>
    </dgm:pt>
    <dgm:pt modelId="{30F8F2E6-14E2-4FC5-B188-B26FDAF4998C}" type="parTrans" cxnId="{DB52894D-1751-4785-9BE9-3860415C7DD9}">
      <dgm:prSet/>
      <dgm:spPr/>
      <dgm:t>
        <a:bodyPr/>
        <a:lstStyle/>
        <a:p>
          <a:endParaRPr lang="en-US"/>
        </a:p>
      </dgm:t>
    </dgm:pt>
    <dgm:pt modelId="{2D77F5AE-A3C8-4ADF-8B05-06089F7A17AE}" type="sibTrans" cxnId="{DB52894D-1751-4785-9BE9-3860415C7DD9}">
      <dgm:prSet/>
      <dgm:spPr/>
      <dgm:t>
        <a:bodyPr/>
        <a:lstStyle/>
        <a:p>
          <a:endParaRPr lang="en-US"/>
        </a:p>
      </dgm:t>
    </dgm:pt>
    <dgm:pt modelId="{38C606A5-5BA3-451E-A799-1E0A3B84A2C7}">
      <dgm:prSet phldrT="[Text]" custT="1"/>
      <dgm:spPr/>
      <dgm:t>
        <a:bodyPr/>
        <a:lstStyle/>
        <a:p>
          <a:r>
            <a:rPr lang="en-US" sz="1200" dirty="0" smtClean="0"/>
            <a:t>1822: Free American blacks who then settled in Liberia west Africa.</a:t>
          </a:r>
          <a:endParaRPr lang="en-US" sz="1200" dirty="0"/>
        </a:p>
      </dgm:t>
    </dgm:pt>
    <dgm:pt modelId="{538A62DB-3C99-454F-B1EE-23737A375B22}" type="parTrans" cxnId="{4B71E9CD-453A-4DD1-B08E-C27A255170AD}">
      <dgm:prSet/>
      <dgm:spPr/>
      <dgm:t>
        <a:bodyPr/>
        <a:lstStyle/>
        <a:p>
          <a:endParaRPr lang="en-US"/>
        </a:p>
      </dgm:t>
    </dgm:pt>
    <dgm:pt modelId="{7BC8866B-CD21-4EF5-AC10-A6BC6BB7901D}" type="sibTrans" cxnId="{4B71E9CD-453A-4DD1-B08E-C27A255170AD}">
      <dgm:prSet/>
      <dgm:spPr/>
      <dgm:t>
        <a:bodyPr/>
        <a:lstStyle/>
        <a:p>
          <a:endParaRPr lang="en-US"/>
        </a:p>
      </dgm:t>
    </dgm:pt>
    <dgm:pt modelId="{8F5E43CA-9979-4E7B-9610-0CD11F2C31A6}">
      <dgm:prSet phldrT="[Text]"/>
      <dgm:spPr/>
      <dgm:t>
        <a:bodyPr/>
        <a:lstStyle/>
        <a:p>
          <a:r>
            <a:rPr lang="en-US" dirty="0" smtClean="0"/>
            <a:t>:D</a:t>
          </a:r>
          <a:endParaRPr lang="en-US" dirty="0"/>
        </a:p>
      </dgm:t>
    </dgm:pt>
    <dgm:pt modelId="{5AC36DDF-7D95-4FBC-8069-B62FCDC17750}" type="parTrans" cxnId="{A0FCBA37-5227-4A92-92C7-444013FE80D0}">
      <dgm:prSet/>
      <dgm:spPr/>
      <dgm:t>
        <a:bodyPr/>
        <a:lstStyle/>
        <a:p>
          <a:endParaRPr lang="en-US"/>
        </a:p>
      </dgm:t>
    </dgm:pt>
    <dgm:pt modelId="{17077CA2-1B45-4759-90F9-B23021A2595B}" type="sibTrans" cxnId="{A0FCBA37-5227-4A92-92C7-444013FE80D0}">
      <dgm:prSet/>
      <dgm:spPr/>
      <dgm:t>
        <a:bodyPr/>
        <a:lstStyle/>
        <a:p>
          <a:endParaRPr lang="en-US"/>
        </a:p>
      </dgm:t>
    </dgm:pt>
    <dgm:pt modelId="{036D172D-3351-4ACD-BCCE-0CA52007B8B5}" type="pres">
      <dgm:prSet presAssocID="{577B13B5-ADE4-47A8-9585-B6EB64465056}" presName="Name0" presStyleCnt="0">
        <dgm:presLayoutVars>
          <dgm:dir/>
          <dgm:animLvl val="lvl"/>
          <dgm:resizeHandles val="exact"/>
        </dgm:presLayoutVars>
      </dgm:prSet>
      <dgm:spPr/>
    </dgm:pt>
    <dgm:pt modelId="{EDD513B5-0791-4E44-9FA0-990762B86133}" type="pres">
      <dgm:prSet presAssocID="{923AD252-43CA-46C2-9209-8924C63B003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BEF865-9EBB-4B03-AD9A-6B7081817170}" type="pres">
      <dgm:prSet presAssocID="{2D77F5AE-A3C8-4ADF-8B05-06089F7A17AE}" presName="parTxOnlySpace" presStyleCnt="0"/>
      <dgm:spPr/>
    </dgm:pt>
    <dgm:pt modelId="{0308CBEB-303B-4605-B5E4-671C7F1022C5}" type="pres">
      <dgm:prSet presAssocID="{38C606A5-5BA3-451E-A799-1E0A3B84A2C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46257-742F-4BFC-8CB7-91AD6F190514}" type="pres">
      <dgm:prSet presAssocID="{7BC8866B-CD21-4EF5-AC10-A6BC6BB7901D}" presName="parTxOnlySpace" presStyleCnt="0"/>
      <dgm:spPr/>
    </dgm:pt>
    <dgm:pt modelId="{69835857-08A8-400C-AEF3-361128DE3850}" type="pres">
      <dgm:prSet presAssocID="{8F5E43CA-9979-4E7B-9610-0CD11F2C31A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52894D-1751-4785-9BE9-3860415C7DD9}" srcId="{577B13B5-ADE4-47A8-9585-B6EB64465056}" destId="{923AD252-43CA-46C2-9209-8924C63B0034}" srcOrd="0" destOrd="0" parTransId="{30F8F2E6-14E2-4FC5-B188-B26FDAF4998C}" sibTransId="{2D77F5AE-A3C8-4ADF-8B05-06089F7A17AE}"/>
    <dgm:cxn modelId="{C7F68E6A-33D7-400D-9931-CD9FA9BA8421}" type="presOf" srcId="{8F5E43CA-9979-4E7B-9610-0CD11F2C31A6}" destId="{69835857-08A8-400C-AEF3-361128DE3850}" srcOrd="0" destOrd="0" presId="urn:microsoft.com/office/officeart/2005/8/layout/chevron1"/>
    <dgm:cxn modelId="{A0FCBA37-5227-4A92-92C7-444013FE80D0}" srcId="{577B13B5-ADE4-47A8-9585-B6EB64465056}" destId="{8F5E43CA-9979-4E7B-9610-0CD11F2C31A6}" srcOrd="2" destOrd="0" parTransId="{5AC36DDF-7D95-4FBC-8069-B62FCDC17750}" sibTransId="{17077CA2-1B45-4759-90F9-B23021A2595B}"/>
    <dgm:cxn modelId="{4B71E9CD-453A-4DD1-B08E-C27A255170AD}" srcId="{577B13B5-ADE4-47A8-9585-B6EB64465056}" destId="{38C606A5-5BA3-451E-A799-1E0A3B84A2C7}" srcOrd="1" destOrd="0" parTransId="{538A62DB-3C99-454F-B1EE-23737A375B22}" sibTransId="{7BC8866B-CD21-4EF5-AC10-A6BC6BB7901D}"/>
    <dgm:cxn modelId="{27632168-1D1E-41F5-8A73-CA4099061632}" type="presOf" srcId="{577B13B5-ADE4-47A8-9585-B6EB64465056}" destId="{036D172D-3351-4ACD-BCCE-0CA52007B8B5}" srcOrd="0" destOrd="0" presId="urn:microsoft.com/office/officeart/2005/8/layout/chevron1"/>
    <dgm:cxn modelId="{1FA86C19-4127-4CC1-92AD-92514AE506FA}" type="presOf" srcId="{923AD252-43CA-46C2-9209-8924C63B0034}" destId="{EDD513B5-0791-4E44-9FA0-990762B86133}" srcOrd="0" destOrd="0" presId="urn:microsoft.com/office/officeart/2005/8/layout/chevron1"/>
    <dgm:cxn modelId="{04CBCEC1-A727-41DC-B748-465AD467F54B}" type="presOf" srcId="{38C606A5-5BA3-451E-A799-1E0A3B84A2C7}" destId="{0308CBEB-303B-4605-B5E4-671C7F1022C5}" srcOrd="0" destOrd="0" presId="urn:microsoft.com/office/officeart/2005/8/layout/chevron1"/>
    <dgm:cxn modelId="{EE610AA8-B237-415E-8ED9-4B215739EBDB}" type="presParOf" srcId="{036D172D-3351-4ACD-BCCE-0CA52007B8B5}" destId="{EDD513B5-0791-4E44-9FA0-990762B86133}" srcOrd="0" destOrd="0" presId="urn:microsoft.com/office/officeart/2005/8/layout/chevron1"/>
    <dgm:cxn modelId="{7F2077C7-5ADD-402A-BB85-029E7A3A27BD}" type="presParOf" srcId="{036D172D-3351-4ACD-BCCE-0CA52007B8B5}" destId="{F0BEF865-9EBB-4B03-AD9A-6B7081817170}" srcOrd="1" destOrd="0" presId="urn:microsoft.com/office/officeart/2005/8/layout/chevron1"/>
    <dgm:cxn modelId="{42EDD025-9769-481F-9DB1-E61B6E8A585D}" type="presParOf" srcId="{036D172D-3351-4ACD-BCCE-0CA52007B8B5}" destId="{0308CBEB-303B-4605-B5E4-671C7F1022C5}" srcOrd="2" destOrd="0" presId="urn:microsoft.com/office/officeart/2005/8/layout/chevron1"/>
    <dgm:cxn modelId="{13CD9DC2-5EC9-4460-8C0B-1BCF3E88B81A}" type="presParOf" srcId="{036D172D-3351-4ACD-BCCE-0CA52007B8B5}" destId="{5EF46257-742F-4BFC-8CB7-91AD6F190514}" srcOrd="3" destOrd="0" presId="urn:microsoft.com/office/officeart/2005/8/layout/chevron1"/>
    <dgm:cxn modelId="{8AD17894-D0AF-424D-9BB2-44471D39D570}" type="presParOf" srcId="{036D172D-3351-4ACD-BCCE-0CA52007B8B5}" destId="{69835857-08A8-400C-AEF3-361128DE385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D5367-9A01-4DF0-B6D2-9B6E66A7CB26}">
      <dsp:nvSpPr>
        <dsp:cNvPr id="0" name=""/>
        <dsp:cNvSpPr/>
      </dsp:nvSpPr>
      <dsp:spPr>
        <a:xfrm>
          <a:off x="1985" y="1192609"/>
          <a:ext cx="2418952" cy="9675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1821: Mexico permits moses Austin and 300 us families to settle in Texas</a:t>
          </a:r>
          <a:endParaRPr lang="en-US" sz="1200" kern="1200" dirty="0"/>
        </a:p>
      </dsp:txBody>
      <dsp:txXfrm>
        <a:off x="485775" y="1192609"/>
        <a:ext cx="1451372" cy="967580"/>
      </dsp:txXfrm>
    </dsp:sp>
    <dsp:sp modelId="{D10881BA-7E81-49CA-9889-B74059E4D5A0}">
      <dsp:nvSpPr>
        <dsp:cNvPr id="0" name=""/>
        <dsp:cNvSpPr/>
      </dsp:nvSpPr>
      <dsp:spPr>
        <a:xfrm>
          <a:off x="2179042" y="1179513"/>
          <a:ext cx="2418952" cy="993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1807: Gunpowder Ship explodes in Leiden Neth, 150 people die, Us Coast survey authorized by Napoleon.</a:t>
          </a:r>
          <a:endParaRPr lang="en-US" sz="1000" kern="1200" dirty="0"/>
        </a:p>
      </dsp:txBody>
      <dsp:txXfrm>
        <a:off x="2675929" y="1179513"/>
        <a:ext cx="1425179" cy="993773"/>
      </dsp:txXfrm>
    </dsp:sp>
    <dsp:sp modelId="{2EA3B999-E72C-4751-8A3D-4F24ACFF1F1A}">
      <dsp:nvSpPr>
        <dsp:cNvPr id="0" name=""/>
        <dsp:cNvSpPr/>
      </dsp:nvSpPr>
      <dsp:spPr>
        <a:xfrm>
          <a:off x="4356099" y="1192609"/>
          <a:ext cx="2418952" cy="9675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1816: France decrees Bonaparte family excluded from the country forever.</a:t>
          </a:r>
        </a:p>
      </dsp:txBody>
      <dsp:txXfrm>
        <a:off x="4839889" y="1192609"/>
        <a:ext cx="1451372" cy="967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513B5-0791-4E44-9FA0-990762B86133}">
      <dsp:nvSpPr>
        <dsp:cNvPr id="0" name=""/>
        <dsp:cNvSpPr/>
      </dsp:nvSpPr>
      <dsp:spPr>
        <a:xfrm>
          <a:off x="1785" y="1596826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1822:1</a:t>
          </a:r>
          <a:r>
            <a:rPr lang="en-US" sz="1200" kern="1200" baseline="30000" dirty="0" smtClean="0"/>
            <a:t>st</a:t>
          </a:r>
          <a:r>
            <a:rPr lang="en-US" sz="1200" kern="1200" dirty="0" smtClean="0"/>
            <a:t> printing in Hawaii</a:t>
          </a:r>
          <a:endParaRPr lang="en-US" sz="1200" kern="1200" dirty="0"/>
        </a:p>
      </dsp:txBody>
      <dsp:txXfrm>
        <a:off x="436958" y="1596826"/>
        <a:ext cx="1305521" cy="870346"/>
      </dsp:txXfrm>
    </dsp:sp>
    <dsp:sp modelId="{0308CBEB-303B-4605-B5E4-671C7F1022C5}">
      <dsp:nvSpPr>
        <dsp:cNvPr id="0" name=""/>
        <dsp:cNvSpPr/>
      </dsp:nvSpPr>
      <dsp:spPr>
        <a:xfrm>
          <a:off x="1960066" y="1596826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1822: Free American blacks who then settled in Liberia west Africa.</a:t>
          </a:r>
          <a:endParaRPr lang="en-US" sz="1200" kern="1200" dirty="0"/>
        </a:p>
      </dsp:txBody>
      <dsp:txXfrm>
        <a:off x="2395239" y="1596826"/>
        <a:ext cx="1305521" cy="870346"/>
      </dsp:txXfrm>
    </dsp:sp>
    <dsp:sp modelId="{69835857-08A8-400C-AEF3-361128DE3850}">
      <dsp:nvSpPr>
        <dsp:cNvPr id="0" name=""/>
        <dsp:cNvSpPr/>
      </dsp:nvSpPr>
      <dsp:spPr>
        <a:xfrm>
          <a:off x="3918346" y="1596826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026" tIns="69342" rIns="69342" bIns="69342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:D</a:t>
          </a:r>
          <a:endParaRPr lang="en-US" sz="5200" kern="1200" dirty="0"/>
        </a:p>
      </dsp:txBody>
      <dsp:txXfrm>
        <a:off x="4353519" y="1596826"/>
        <a:ext cx="1305521" cy="870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46D09-E33C-4FB2-ABB4-C44F26454F65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FF237-5B0D-4A15-8203-639B5C089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92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C9065D1-68B5-46A1-904A-BA7DB7D75BF9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EF1A51-6CEA-4066-B0C8-8C33D4098F4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65D1-68B5-46A1-904A-BA7DB7D75BF9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A51-6CEA-4066-B0C8-8C33D4098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65D1-68B5-46A1-904A-BA7DB7D75BF9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A51-6CEA-4066-B0C8-8C33D4098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65D1-68B5-46A1-904A-BA7DB7D75BF9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A51-6CEA-4066-B0C8-8C33D4098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65D1-68B5-46A1-904A-BA7DB7D75BF9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A51-6CEA-4066-B0C8-8C33D4098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65D1-68B5-46A1-904A-BA7DB7D75BF9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A51-6CEA-4066-B0C8-8C33D4098F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65D1-68B5-46A1-904A-BA7DB7D75BF9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A51-6CEA-4066-B0C8-8C33D4098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65D1-68B5-46A1-904A-BA7DB7D75BF9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A51-6CEA-4066-B0C8-8C33D4098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65D1-68B5-46A1-904A-BA7DB7D75BF9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A51-6CEA-4066-B0C8-8C33D4098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65D1-68B5-46A1-904A-BA7DB7D75BF9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A51-6CEA-4066-B0C8-8C33D4098F4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65D1-68B5-46A1-904A-BA7DB7D75BF9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1A51-6CEA-4066-B0C8-8C33D4098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9065D1-68B5-46A1-904A-BA7DB7D75BF9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EF1A51-6CEA-4066-B0C8-8C33D4098F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auhaus 93" pitchFamily="82" charset="0"/>
              </a:rPr>
              <a:t>Amber Caskey</a:t>
            </a:r>
            <a:r>
              <a:rPr lang="en-US" dirty="0" smtClean="0">
                <a:solidFill>
                  <a:schemeClr val="tx1"/>
                </a:solidFill>
                <a:latin typeface="Bauhaus 93" pitchFamily="82" charset="0"/>
              </a:rPr>
              <a:t>, </a:t>
            </a:r>
            <a:r>
              <a:rPr lang="en-US" dirty="0" smtClean="0">
                <a:solidFill>
                  <a:srgbClr val="7030A0"/>
                </a:solidFill>
                <a:latin typeface="Bauhaus 93" pitchFamily="82" charset="0"/>
              </a:rPr>
              <a:t>Katelyn Sherrick</a:t>
            </a:r>
            <a:r>
              <a:rPr lang="en-US" dirty="0" smtClean="0">
                <a:solidFill>
                  <a:schemeClr val="tx1"/>
                </a:solidFill>
                <a:latin typeface="Bauhaus 93" pitchFamily="82" charset="0"/>
              </a:rPr>
              <a:t>,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auhaus 93" pitchFamily="82" charset="0"/>
              </a:rPr>
              <a:t>Caleb Stamper </a:t>
            </a:r>
            <a:r>
              <a:rPr lang="en-US" dirty="0" smtClean="0">
                <a:solidFill>
                  <a:schemeClr val="tx1"/>
                </a:solidFill>
                <a:latin typeface="Bauhaus 93" pitchFamily="82" charset="0"/>
              </a:rPr>
              <a:t>&amp;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Bauhaus 93" pitchFamily="82" charset="0"/>
              </a:rPr>
              <a:t>Brandon Wyzlic</a:t>
            </a:r>
            <a:endParaRPr lang="en-US" dirty="0">
              <a:solidFill>
                <a:srgbClr val="00B0F0"/>
              </a:solidFill>
              <a:latin typeface="Bauhaus 93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68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9000">
                      <a:schemeClr val="accent1">
                        <a:tint val="44500"/>
                        <a:satMod val="160000"/>
                      </a:schemeClr>
                    </a:gs>
                    <a:gs pos="18000">
                      <a:schemeClr val="accent3">
                        <a:lumMod val="75000"/>
                      </a:schemeClr>
                    </a:gs>
                  </a:gsLst>
                  <a:lin ang="5400000" scaled="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chemeClr val="tx1">
                      <a:alpha val="65000"/>
                    </a:schemeClr>
                  </a:innerShdw>
                  <a:reflection blurRad="6350" stA="55000" endA="50" endPos="85000" dist="60007" dir="5400000" sy="-100000" algn="bl" rotWithShape="0"/>
                </a:effectLst>
                <a:latin typeface="Algerian" pitchFamily="82" charset="0"/>
              </a:rPr>
              <a:t>LATIN AMERICA</a:t>
            </a:r>
            <a:endParaRPr lang="en-US" sz="5400" b="1" cap="none" spc="0" dirty="0">
              <a:ln w="1905"/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9000">
                    <a:schemeClr val="accent1">
                      <a:tint val="44500"/>
                      <a:satMod val="160000"/>
                    </a:schemeClr>
                  </a:gs>
                  <a:gs pos="18000">
                    <a:schemeClr val="accent3">
                      <a:lumMod val="75000"/>
                    </a:schemeClr>
                  </a:gs>
                </a:gsLst>
                <a:lin ang="5400000" scaled="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chemeClr val="tx1">
                    <a:alpha val="65000"/>
                  </a:schemeClr>
                </a:innerShdw>
                <a:reflection blurRad="6350" stA="55000" endA="50" endPos="85000" dist="60007" dir="5400000" sy="-100000" algn="bl" rotWithShape="0"/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97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Political: Disempowerment</a:t>
            </a:r>
          </a:p>
          <a:p>
            <a:endParaRPr lang="en-US" dirty="0"/>
          </a:p>
          <a:p>
            <a:r>
              <a:rPr lang="en-US" dirty="0" smtClean="0"/>
              <a:t>Economic: Spain sets up colonies in the Americas.</a:t>
            </a:r>
          </a:p>
          <a:p>
            <a:r>
              <a:rPr lang="en-US" dirty="0" smtClean="0"/>
              <a:t> Spain's power started to weaken.</a:t>
            </a:r>
          </a:p>
          <a:p>
            <a:endParaRPr lang="en-US" dirty="0"/>
          </a:p>
          <a:p>
            <a:r>
              <a:rPr lang="en-US" dirty="0" smtClean="0"/>
              <a:t>Social: Enlightenment ideas spread to the Americas.</a:t>
            </a:r>
          </a:p>
        </p:txBody>
      </p:sp>
      <p:sp>
        <p:nvSpPr>
          <p:cNvPr id="4" name="Rectangle 3"/>
          <p:cNvSpPr/>
          <p:nvPr/>
        </p:nvSpPr>
        <p:spPr>
          <a:xfrm>
            <a:off x="861941" y="457200"/>
            <a:ext cx="72154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bg2">
                    <a:lumMod val="75000"/>
                  </a:schemeClr>
                </a:solidFill>
                <a:effectLst>
                  <a:outerShdw blurRad="75057" dist="38100" dir="5400000" sy="-20000" rotWithShape="0">
                    <a:schemeClr val="tx2">
                      <a:lumMod val="60000"/>
                      <a:lumOff val="40000"/>
                      <a:alpha val="25000"/>
                    </a:schemeClr>
                  </a:outerShdw>
                </a:effectLst>
              </a:rPr>
              <a:t>Political</a:t>
            </a:r>
            <a:r>
              <a:rPr lang="en-US" sz="5400" b="1" cap="none" spc="0" dirty="0" smtClean="0">
                <a:ln/>
                <a:solidFill>
                  <a:schemeClr val="bg2">
                    <a:lumMod val="75000"/>
                  </a:schemeClr>
                </a:solidFill>
                <a:effectLst/>
              </a:rPr>
              <a:t>, Economic &amp;</a:t>
            </a:r>
            <a:br>
              <a:rPr lang="en-US" sz="5400" b="1" cap="none" spc="0" dirty="0" smtClean="0">
                <a:ln/>
                <a:solidFill>
                  <a:schemeClr val="bg2">
                    <a:lumMod val="75000"/>
                  </a:schemeClr>
                </a:solidFill>
                <a:effectLst/>
              </a:rPr>
            </a:br>
            <a:r>
              <a:rPr lang="en-US" sz="5400" b="1" cap="none" spc="0" dirty="0" smtClean="0">
                <a:ln/>
                <a:solidFill>
                  <a:schemeClr val="bg2">
                    <a:lumMod val="75000"/>
                  </a:schemeClr>
                </a:solidFill>
                <a:effectLst/>
              </a:rPr>
              <a:t> Social CAUSES</a:t>
            </a:r>
            <a:endParaRPr lang="en-US" sz="5400" b="1" cap="none" spc="0" dirty="0">
              <a:ln/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113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Peninsulares: To keep Spanish &amp; Portuguese power safe.</a:t>
            </a:r>
          </a:p>
          <a:p>
            <a:r>
              <a:rPr lang="en-US" sz="2800" dirty="0" smtClean="0"/>
              <a:t>Creoles: They wanted to lead an independent movement &amp; they had the most rights.</a:t>
            </a:r>
          </a:p>
          <a:p>
            <a:r>
              <a:rPr lang="en-US" sz="2800" dirty="0" smtClean="0"/>
              <a:t>Mestizos &amp; Mulattos: Usually were artist and they limited jobs.</a:t>
            </a:r>
          </a:p>
          <a:p>
            <a:r>
              <a:rPr lang="en-US" sz="2800" dirty="0" smtClean="0"/>
              <a:t>Slaves: They wanted to be treated equally &amp; they wanted to get work done.</a:t>
            </a:r>
          </a:p>
          <a:p>
            <a:r>
              <a:rPr lang="en-US" sz="2800" dirty="0" smtClean="0"/>
              <a:t>Caudillos: They wanted to maintain a social order and prevent Chaos.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7201" y="228600"/>
            <a:ext cx="829668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Political or social groups and </a:t>
            </a:r>
          </a:p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their goals.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5045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b="1" dirty="0" smtClean="0"/>
              <a:t>M. Hidalgo</a:t>
            </a:r>
            <a:r>
              <a:rPr lang="en-US" sz="2800" dirty="0" smtClean="0"/>
              <a:t>: Was a </a:t>
            </a:r>
            <a:r>
              <a:rPr lang="en-US" sz="2800" dirty="0"/>
              <a:t>M</a:t>
            </a:r>
            <a:r>
              <a:rPr lang="en-US" sz="2800" dirty="0" smtClean="0"/>
              <a:t>exican priest and a leader of the </a:t>
            </a:r>
            <a:r>
              <a:rPr lang="en-US" sz="2800" dirty="0"/>
              <a:t>M</a:t>
            </a:r>
            <a:r>
              <a:rPr lang="en-US" sz="2800" dirty="0" smtClean="0"/>
              <a:t>exican war of independence.</a:t>
            </a:r>
          </a:p>
          <a:p>
            <a:r>
              <a:rPr lang="en-US" sz="2800" b="1" dirty="0" smtClean="0"/>
              <a:t>S.Bolivar</a:t>
            </a:r>
            <a:r>
              <a:rPr lang="en-US" sz="2800" dirty="0" smtClean="0"/>
              <a:t>: Was a Venezuelan military and political leader.</a:t>
            </a:r>
          </a:p>
          <a:p>
            <a:r>
              <a:rPr lang="en-US" sz="2800" b="1" dirty="0" smtClean="0"/>
              <a:t>Jose de San Marin</a:t>
            </a:r>
            <a:r>
              <a:rPr lang="en-US" sz="2800" dirty="0" smtClean="0"/>
              <a:t>: Was an argentine general and the prime leader of the south America’s successful struggle for independence from the Spanish empire.</a:t>
            </a:r>
          </a:p>
          <a:p>
            <a:r>
              <a:rPr lang="en-US" sz="2800" b="1" dirty="0" smtClean="0"/>
              <a:t>Pedro I</a:t>
            </a:r>
            <a:r>
              <a:rPr lang="en-US" sz="2800" dirty="0" smtClean="0"/>
              <a:t>: Was the founder and first ruler of the empire of brazil.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-457200" y="175489"/>
            <a:ext cx="9982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Important leaders &amp; their influences.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954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Events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920552"/>
              </p:ext>
            </p:extLst>
          </p:nvPr>
        </p:nvGraphicFramePr>
        <p:xfrm>
          <a:off x="1066800" y="1066801"/>
          <a:ext cx="6777037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30645476"/>
              </p:ext>
            </p:extLst>
          </p:nvPr>
        </p:nvGraphicFramePr>
        <p:xfrm>
          <a:off x="1524000" y="2514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88505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the country changed after the revolution.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Political: was not a revolution it was a civil war, A war for independence  the goal was not to over throw and replace the existing British government.</a:t>
            </a:r>
          </a:p>
          <a:p>
            <a:r>
              <a:rPr lang="en-US" sz="2000" dirty="0" smtClean="0"/>
              <a:t>Economic: Inflicted great financial costs on all the combatants including the US, France, Spain &amp; great Britain.</a:t>
            </a:r>
          </a:p>
          <a:p>
            <a:r>
              <a:rPr lang="en-US" sz="2000" dirty="0" smtClean="0"/>
              <a:t>Social: Cuba by mid- century was among Latin America most highly </a:t>
            </a:r>
            <a:r>
              <a:rPr lang="en-US" sz="2000" smtClean="0"/>
              <a:t>developed councountries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8701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</TotalTime>
  <Words>338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PowerPoint Presentation</vt:lpstr>
      <vt:lpstr>PowerPoint Presentation</vt:lpstr>
      <vt:lpstr>PowerPoint Presentation</vt:lpstr>
      <vt:lpstr>PowerPoint Presentation</vt:lpstr>
      <vt:lpstr>Important Events</vt:lpstr>
      <vt:lpstr>How much the country changed after the revolution.</vt:lpstr>
    </vt:vector>
  </TitlesOfParts>
  <Company>HCS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Comp</cp:lastModifiedBy>
  <cp:revision>6</cp:revision>
  <dcterms:created xsi:type="dcterms:W3CDTF">2013-05-03T17:10:32Z</dcterms:created>
  <dcterms:modified xsi:type="dcterms:W3CDTF">2013-05-05T12:39:03Z</dcterms:modified>
</cp:coreProperties>
</file>